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9604950" cx="32404050"/>
  <p:notesSz cx="6888150" cy="10020300"/>
  <p:defaultTextStyle>
    <a:defPPr lvl="0">
      <a:defRPr lang="pt-B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12565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565" orient="horz"/>
        <p:guide pos="102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C2D240B-2264-4E00-8F8B-D77E0B7219B7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908175" y="750888"/>
            <a:ext cx="3071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9B8C8FE-8933-4F0F-A25E-4E1AA4325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84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908175" y="750888"/>
            <a:ext cx="3071813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8C8FE-8933-4F0F-A25E-4E1AA432519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36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6" y="12303213"/>
            <a:ext cx="27543443" cy="848939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6"/>
            <a:ext cx="22682835" cy="10121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51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74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9" y="1586043"/>
            <a:ext cx="7290911" cy="3379255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4" y="1586043"/>
            <a:ext cx="21332666" cy="3379255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27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98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9" y="25449858"/>
            <a:ext cx="27543443" cy="78659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9" y="16786271"/>
            <a:ext cx="27543443" cy="86635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74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5" y="9241165"/>
            <a:ext cx="14311789" cy="261374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62" y="9241165"/>
            <a:ext cx="14311789" cy="261374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77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8"/>
            <a:ext cx="14317416" cy="369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4"/>
            <a:ext cx="14317416" cy="228186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8865278"/>
            <a:ext cx="14323040" cy="369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2559904"/>
            <a:ext cx="14323040" cy="228186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60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6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95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7" y="1576865"/>
            <a:ext cx="10660709" cy="67108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576873"/>
            <a:ext cx="18114764" cy="338017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7" y="8287713"/>
            <a:ext cx="10660709" cy="270908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94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7723466"/>
            <a:ext cx="19442430" cy="32729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538776"/>
            <a:ext cx="19442430" cy="237629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0996378"/>
            <a:ext cx="19442430" cy="46480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63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586034"/>
            <a:ext cx="29163645" cy="660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241165"/>
            <a:ext cx="29163645" cy="26137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6" y="36707931"/>
            <a:ext cx="7560945" cy="210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768B7-02F7-44C5-BA38-05EF85B8A618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6" y="36707931"/>
            <a:ext cx="10261283" cy="210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6" y="36707931"/>
            <a:ext cx="7560945" cy="210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8D91A-3D1B-4AAE-AB33-AA023F7F4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19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93051DC-2DED-CC99-E026-79357ACC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062" y="1"/>
            <a:ext cx="32473785" cy="39604950"/>
          </a:xfrm>
          <a:prstGeom prst="rect">
            <a:avLst/>
          </a:prstGeom>
        </p:spPr>
      </p:pic>
      <p:sp>
        <p:nvSpPr>
          <p:cNvPr id="325" name="Retângulo de cantos arredondados 289"/>
          <p:cNvSpPr/>
          <p:nvPr/>
        </p:nvSpPr>
        <p:spPr>
          <a:xfrm>
            <a:off x="945894" y="10952012"/>
            <a:ext cx="13737998" cy="16368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94777" y="35737589"/>
            <a:ext cx="128943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Espaço destinado para as principais conclusões obtidas durante a pesquisa;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Definir os impactos sociais e pessoais obtidos por meio da pesquisa</a:t>
            </a:r>
            <a:r>
              <a:rPr lang="pt-BR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Sugestão: </a:t>
            </a:r>
            <a:r>
              <a:rPr lang="pt-BR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da conclusão em tópicos </a:t>
            </a:r>
            <a:endParaRPr lang="pt-BR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EBD3FBA-E907-42D2-B408-EC5A9E9CBD01}"/>
              </a:ext>
            </a:extLst>
          </p:cNvPr>
          <p:cNvSpPr/>
          <p:nvPr/>
        </p:nvSpPr>
        <p:spPr>
          <a:xfrm>
            <a:off x="997356" y="13029884"/>
            <a:ext cx="13711061" cy="322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pt-BR" sz="3500" noProof="0" dirty="0">
                <a:latin typeface="Arial" panose="020B0604020202020204" pitchFamily="34" charset="0"/>
                <a:cs typeface="Arial" panose="020B0604020202020204" pitchFamily="34" charset="0"/>
              </a:rPr>
              <a:t>Descrever brevemente a cerca da temática escolhida para o trabalho.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Contextualizar a importância do tema  (JUSTIFICATIVA)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pt-BR" sz="3500" noProof="0" dirty="0">
                <a:latin typeface="Arial" panose="020B0604020202020204" pitchFamily="34" charset="0"/>
                <a:cs typeface="Arial" panose="020B0604020202020204" pitchFamily="34" charset="0"/>
              </a:rPr>
              <a:t>Descrever o objetivo central do trabalho e a pergunta norteadora</a:t>
            </a:r>
          </a:p>
        </p:txBody>
      </p:sp>
      <p:sp>
        <p:nvSpPr>
          <p:cNvPr id="1136" name="Retângulo 4131">
            <a:extLst>
              <a:ext uri="{FF2B5EF4-FFF2-40B4-BE49-F238E27FC236}">
                <a16:creationId xmlns:a16="http://schemas.microsoft.com/office/drawing/2014/main" id="{9A132EF6-AB27-444C-9A58-2A6527FA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16" y="22086203"/>
            <a:ext cx="30496595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Espaço destinado para a apresentação dos resultados encontrados durante a pesquisa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Sugere-se utilização de imagens</a:t>
            </a:r>
            <a:endParaRPr lang="pt-BR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6">
            <a:extLst>
              <a:ext uri="{FF2B5EF4-FFF2-40B4-BE49-F238E27FC236}">
                <a16:creationId xmlns:a16="http://schemas.microsoft.com/office/drawing/2014/main" id="{5B8D3C0E-3730-F795-D4C1-FA2EE6C16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423"/>
            <a:ext cx="32399251" cy="41876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55621CF-5C9C-045C-9375-9ACD6C547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17" y="4174"/>
            <a:ext cx="5241550" cy="3765640"/>
          </a:xfrm>
          <a:prstGeom prst="rect">
            <a:avLst/>
          </a:prstGeom>
        </p:spPr>
      </p:pic>
      <p:pic>
        <p:nvPicPr>
          <p:cNvPr id="1026" name="Picture 2" descr="Sala de Imprensa - UMJ - Centro Universitário Mario Pontes Jucá">
            <a:extLst>
              <a:ext uri="{FF2B5EF4-FFF2-40B4-BE49-F238E27FC236}">
                <a16:creationId xmlns:a16="http://schemas.microsoft.com/office/drawing/2014/main" id="{A7ABEF03-6016-16ED-0EAD-47F279A0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887" y="-768116"/>
            <a:ext cx="12385376" cy="58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la de Imprensa - UMJ - Centro Universitário Mario Pontes Jucá">
            <a:extLst>
              <a:ext uri="{FF2B5EF4-FFF2-40B4-BE49-F238E27FC236}">
                <a16:creationId xmlns:a16="http://schemas.microsoft.com/office/drawing/2014/main" id="{EF02F126-E7F1-37F8-FEB9-4D458CCFE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9" b="89858" l="10000" r="94500">
                        <a14:foregroundMark x1="63750" y1="66014" x2="63750" y2="66014"/>
                        <a14:foregroundMark x1="63333" y1="65302" x2="63333" y2="65302"/>
                        <a14:foregroundMark x1="63417" y1="67082" x2="63417" y2="67082"/>
                        <a14:foregroundMark x1="63500" y1="66192" x2="63500" y2="66192"/>
                        <a14:foregroundMark x1="63417" y1="66192" x2="63417" y2="66192"/>
                        <a14:foregroundMark x1="63333" y1="65836" x2="63333" y2="65836"/>
                        <a14:foregroundMark x1="63500" y1="66192" x2="63500" y2="66192"/>
                        <a14:foregroundMark x1="63417" y1="64947" x2="63833" y2="67082"/>
                        <a14:foregroundMark x1="65167" y1="65836" x2="66000" y2="65836"/>
                        <a14:foregroundMark x1="66917" y1="65480" x2="72083" y2="65836"/>
                        <a14:foregroundMark x1="72083" y1="65836" x2="76917" y2="65480"/>
                        <a14:foregroundMark x1="74333" y1="64235" x2="74333" y2="64235"/>
                        <a14:foregroundMark x1="78667" y1="66726" x2="91167" y2="66904"/>
                        <a14:foregroundMark x1="65417" y1="53559" x2="65417" y2="53559"/>
                        <a14:foregroundMark x1="65333" y1="52313" x2="65333" y2="52313"/>
                        <a14:foregroundMark x1="65333" y1="52313" x2="65333" y2="52313"/>
                        <a14:foregroundMark x1="63083" y1="72064" x2="63083" y2="72064"/>
                        <a14:foregroundMark x1="65750" y1="72954" x2="65750" y2="72954"/>
                        <a14:foregroundMark x1="68500" y1="72064" x2="68500" y2="72064"/>
                        <a14:foregroundMark x1="72167" y1="72954" x2="72167" y2="72954"/>
                        <a14:foregroundMark x1="73750" y1="72954" x2="73750" y2="72954"/>
                        <a14:foregroundMark x1="75833" y1="73488" x2="75833" y2="73488"/>
                        <a14:foregroundMark x1="76750" y1="72954" x2="76750" y2="72954"/>
                        <a14:foregroundMark x1="78250" y1="72420" x2="78250" y2="72420"/>
                        <a14:foregroundMark x1="83333" y1="72776" x2="83333" y2="72776"/>
                        <a14:foregroundMark x1="80750" y1="74377" x2="80750" y2="74377"/>
                        <a14:foregroundMark x1="76500" y1="70285" x2="76500" y2="70285"/>
                        <a14:foregroundMark x1="84500" y1="72954" x2="84500" y2="72954"/>
                        <a14:foregroundMark x1="87000" y1="72954" x2="87000" y2="72954"/>
                        <a14:foregroundMark x1="88000" y1="72776" x2="88000" y2="72776"/>
                        <a14:foregroundMark x1="90250" y1="73488" x2="90250" y2="73488"/>
                        <a14:foregroundMark x1="91833" y1="73132" x2="91833" y2="73132"/>
                        <a14:foregroundMark x1="94500" y1="72242" x2="94500" y2="72242"/>
                        <a14:foregroundMark x1="93417" y1="71352" x2="93417" y2="71352"/>
                        <a14:foregroundMark x1="92667" y1="72420" x2="92667" y2="72420"/>
                        <a14:foregroundMark x1="63417" y1="79181" x2="63417" y2="79181"/>
                        <a14:foregroundMark x1="66667" y1="78292" x2="66667" y2="78292"/>
                        <a14:foregroundMark x1="71000" y1="78292" x2="71000" y2="78292"/>
                        <a14:foregroundMark x1="72917" y1="79004" x2="72917" y2="79004"/>
                        <a14:foregroundMark x1="69583" y1="78292" x2="69583" y2="78292"/>
                        <a14:foregroundMark x1="73833" y1="78826" x2="73833" y2="78826"/>
                        <a14:foregroundMark x1="69917" y1="72064" x2="69917" y2="72064"/>
                        <a14:foregroundMark x1="75333" y1="78648" x2="75333" y2="78648"/>
                        <a14:foregroundMark x1="83167" y1="68861" x2="83167" y2="68861"/>
                        <a14:foregroundMark x1="91583" y1="71174" x2="91583" y2="71174"/>
                        <a14:foregroundMark x1="88583" y1="71174" x2="88583" y2="71174"/>
                        <a14:backgroundMark x1="62750" y1="64947" x2="62750" y2="64947"/>
                        <a14:backgroundMark x1="64000" y1="72420" x2="64000" y2="72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765"/>
          <a:stretch/>
        </p:blipFill>
        <p:spPr bwMode="auto">
          <a:xfrm>
            <a:off x="-357612" y="2805418"/>
            <a:ext cx="11430000" cy="21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fermagem Logo PNG Vector (AI) Free Download">
            <a:extLst>
              <a:ext uri="{FF2B5EF4-FFF2-40B4-BE49-F238E27FC236}">
                <a16:creationId xmlns:a16="http://schemas.microsoft.com/office/drawing/2014/main" id="{AF36F8E7-FE75-91AF-7FBB-BF8B26D61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5" b="89593" l="3000" r="97333">
                        <a14:foregroundMark x1="39667" y1="60633" x2="39667" y2="60633"/>
                        <a14:foregroundMark x1="3000" y1="39819" x2="3000" y2="39819"/>
                        <a14:foregroundMark x1="32000" y1="13122" x2="32000" y2="13122"/>
                        <a14:foregroundMark x1="51667" y1="28959" x2="51667" y2="28959"/>
                        <a14:foregroundMark x1="52000" y1="6335" x2="52000" y2="6335"/>
                        <a14:foregroundMark x1="51000" y1="1357" x2="51000" y2="1357"/>
                        <a14:foregroundMark x1="97333" y1="21267" x2="97333" y2="21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900" y="237425"/>
            <a:ext cx="5487311" cy="458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E1BFFC1-82B0-836E-E343-822D47F93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538" y="4644281"/>
            <a:ext cx="288036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88" tIns="41040" rIns="82088" bIns="41040">
            <a:spAutoFit/>
          </a:bodyPr>
          <a:lstStyle/>
          <a:p>
            <a:pPr algn="ctr" eaLnBrk="1" hangingPunct="1">
              <a:defRPr/>
            </a:pPr>
            <a:r>
              <a:rPr lang="pt-BR" sz="86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TÍTULO DO TRABALHO</a:t>
            </a:r>
          </a:p>
          <a:p>
            <a:pPr algn="ctr" eaLnBrk="1" hangingPunct="1">
              <a:defRPr/>
            </a:pPr>
            <a:r>
              <a:rPr lang="pt-B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Fonte Arial, Negrito, Maiúsculo, Tamanho 86, Cor Azul, Centralizado</a:t>
            </a:r>
          </a:p>
        </p:txBody>
      </p:sp>
      <p:sp>
        <p:nvSpPr>
          <p:cNvPr id="17" name="Text Box 3414">
            <a:extLst>
              <a:ext uri="{FF2B5EF4-FFF2-40B4-BE49-F238E27FC236}">
                <a16:creationId xmlns:a16="http://schemas.microsoft.com/office/drawing/2014/main" id="{AA4A834B-E4D2-B9B5-9FCC-0E182A527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911" y="7416206"/>
            <a:ext cx="28803600" cy="223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76" tIns="38992" rIns="77976" bIns="38992">
            <a:spAutoFit/>
          </a:bodyPr>
          <a:lstStyle/>
          <a:p>
            <a:pPr algn="ctr" eaLnBrk="1" hangingPunct="1">
              <a:defRPr/>
            </a:pPr>
            <a:r>
              <a:rPr lang="pt-BR" sz="3504" b="1" dirty="0"/>
              <a:t>Nome do Aluno(Acadêmica do Curso de Enfermagem)</a:t>
            </a:r>
          </a:p>
          <a:p>
            <a:pPr algn="ctr" eaLnBrk="1" hangingPunct="1">
              <a:defRPr/>
            </a:pPr>
            <a:r>
              <a:rPr lang="pt-BR" sz="3504" b="1" dirty="0"/>
              <a:t>Nome do Orientador (Orientador)</a:t>
            </a:r>
          </a:p>
          <a:p>
            <a:pPr algn="ctr" eaLnBrk="1" hangingPunct="1">
              <a:defRPr/>
            </a:pPr>
            <a:r>
              <a:rPr lang="pt-BR" sz="3504" b="1" dirty="0"/>
              <a:t>Email: aluno@gmail.com</a:t>
            </a:r>
          </a:p>
          <a:p>
            <a:pPr algn="ctr" eaLnBrk="1" hangingPunct="1">
              <a:defRPr/>
            </a:pPr>
            <a:r>
              <a:rPr lang="pt-BR" sz="3504" b="1" i="1" dirty="0"/>
              <a:t>Fonte Arial, Tamanho 35, Maiúsculo e Minúsculo, Cor preta, Centralizado. Deverá conter no máximo 4 autores</a:t>
            </a:r>
          </a:p>
        </p:txBody>
      </p:sp>
      <p:sp>
        <p:nvSpPr>
          <p:cNvPr id="21" name="Retângulo de cantos arredondados 289">
            <a:extLst>
              <a:ext uri="{FF2B5EF4-FFF2-40B4-BE49-F238E27FC236}">
                <a16:creationId xmlns:a16="http://schemas.microsoft.com/office/drawing/2014/main" id="{4BD2068B-FA61-1047-4CAA-3E55ED214FC8}"/>
              </a:ext>
            </a:extLst>
          </p:cNvPr>
          <p:cNvSpPr/>
          <p:nvPr/>
        </p:nvSpPr>
        <p:spPr>
          <a:xfrm>
            <a:off x="18189547" y="10944917"/>
            <a:ext cx="13686664" cy="15807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pic>
        <p:nvPicPr>
          <p:cNvPr id="22" name="Imagem 33">
            <a:extLst>
              <a:ext uri="{FF2B5EF4-FFF2-40B4-BE49-F238E27FC236}">
                <a16:creationId xmlns:a16="http://schemas.microsoft.com/office/drawing/2014/main" id="{333E5566-A811-A8DE-1495-E01770A3A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" y="38436021"/>
            <a:ext cx="32375289" cy="117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de cantos arredondados 289">
            <a:extLst>
              <a:ext uri="{FF2B5EF4-FFF2-40B4-BE49-F238E27FC236}">
                <a16:creationId xmlns:a16="http://schemas.microsoft.com/office/drawing/2014/main" id="{A1E8A32E-E196-4D29-2C38-08FC18BD11DA}"/>
              </a:ext>
            </a:extLst>
          </p:cNvPr>
          <p:cNvSpPr/>
          <p:nvPr/>
        </p:nvSpPr>
        <p:spPr>
          <a:xfrm>
            <a:off x="784320" y="20473874"/>
            <a:ext cx="30854568" cy="13165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                             </a:t>
            </a:r>
            <a:endParaRPr lang="pt-BR" sz="48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126">
            <a:extLst>
              <a:ext uri="{FF2B5EF4-FFF2-40B4-BE49-F238E27FC236}">
                <a16:creationId xmlns:a16="http://schemas.microsoft.com/office/drawing/2014/main" id="{E542B344-3870-642F-B823-DD9AF2A7D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4574" y="23298577"/>
            <a:ext cx="11953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TABELA 1.Resultados de umidade, poder calorífico e lignina para os resíduos. </a:t>
            </a:r>
          </a:p>
        </p:txBody>
      </p:sp>
      <p:graphicFrame>
        <p:nvGraphicFramePr>
          <p:cNvPr id="27" name="Group 2233">
            <a:extLst>
              <a:ext uri="{FF2B5EF4-FFF2-40B4-BE49-F238E27FC236}">
                <a16:creationId xmlns:a16="http://schemas.microsoft.com/office/drawing/2014/main" id="{D7E38ADA-28BC-AFE4-1A56-9E98D8AA0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44873"/>
              </p:ext>
            </p:extLst>
          </p:nvPr>
        </p:nvGraphicFramePr>
        <p:xfrm>
          <a:off x="19417176" y="24492719"/>
          <a:ext cx="11811000" cy="4097338"/>
        </p:xfrm>
        <a:graphic>
          <a:graphicData uri="http://schemas.openxmlformats.org/drawingml/2006/table">
            <a:tbl>
              <a:tblPr/>
              <a:tblGrid>
                <a:gridCol w="529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8" marR="91448" marT="45728" marB="4572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Lodo Biológico </a:t>
                      </a:r>
                      <a:endParaRPr kumimoji="0" lang="pt-BR" altLang="pt-B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8" marR="91448" marT="45728" marB="4572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Finos de madeira</a:t>
                      </a:r>
                      <a:endParaRPr kumimoji="0" lang="pt-BR" altLang="pt-B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8" marR="91448" marT="45728" marB="4572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Umidade in natura (%)</a:t>
                      </a:r>
                      <a:endParaRPr kumimoji="0" lang="pt-BR" alt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8" marR="91448"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kumimoji="0" lang="pt-BR" altLang="pt-B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8" marR="91448"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1448" marR="91448"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Poder Calorífico (kcal/kg) </a:t>
                      </a:r>
                      <a:endParaRPr kumimoji="0" lang="pt-BR" altLang="pt-BR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8" marR="91448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3991</a:t>
                      </a:r>
                    </a:p>
                  </a:txBody>
                  <a:tcPr marL="91448" marR="91448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4630</a:t>
                      </a:r>
                    </a:p>
                  </a:txBody>
                  <a:tcPr marL="91448" marR="91448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Lignina (%)</a:t>
                      </a:r>
                      <a:endParaRPr kumimoji="0" lang="pt-BR" alt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8" marR="91448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pt-BR" altLang="pt-BR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8" marR="91448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31,2</a:t>
                      </a:r>
                      <a:endParaRPr kumimoji="0" lang="pt-BR" altLang="pt-B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8" marR="91448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" name="Picture 2235" descr="DSC01687">
            <a:extLst>
              <a:ext uri="{FF2B5EF4-FFF2-40B4-BE49-F238E27FC236}">
                <a16:creationId xmlns:a16="http://schemas.microsoft.com/office/drawing/2014/main" id="{FDD875F9-B89D-4990-91A8-525ABCB3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52" y="23036452"/>
            <a:ext cx="13461803" cy="324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A8966168-3089-5324-6B2B-71730AC8890C}"/>
              </a:ext>
            </a:extLst>
          </p:cNvPr>
          <p:cNvSpPr txBox="1"/>
          <p:nvPr/>
        </p:nvSpPr>
        <p:spPr>
          <a:xfrm>
            <a:off x="997356" y="27667123"/>
            <a:ext cx="24183474" cy="1608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Resultados podem ser apresentados em tabelas; figuras; 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Necessário a colocação de legendas nas tabelas e figuras.</a:t>
            </a:r>
            <a:r>
              <a:rPr lang="pt-BR" sz="35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CaixaDeTexto 37">
            <a:extLst>
              <a:ext uri="{FF2B5EF4-FFF2-40B4-BE49-F238E27FC236}">
                <a16:creationId xmlns:a16="http://schemas.microsoft.com/office/drawing/2014/main" id="{39F85884-FA1A-7655-226B-E090CA62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478" y="26541239"/>
            <a:ext cx="11520488" cy="94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8" tIns="41040" rIns="82088" bIns="41040">
            <a:spAutoFit/>
          </a:bodyPr>
          <a:lstStyle>
            <a:lvl1pPr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Nas legendas das figuras colocar fonte Arial, tamanho 28 alinhamento a esquerda e cor preta. </a:t>
            </a:r>
            <a:endParaRPr lang="es-ES_tradnl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de cantos arredondados 289">
            <a:extLst>
              <a:ext uri="{FF2B5EF4-FFF2-40B4-BE49-F238E27FC236}">
                <a16:creationId xmlns:a16="http://schemas.microsoft.com/office/drawing/2014/main" id="{77A494FE-B1F7-F01F-566B-324ABB9A8564}"/>
              </a:ext>
            </a:extLst>
          </p:cNvPr>
          <p:cNvSpPr/>
          <p:nvPr/>
        </p:nvSpPr>
        <p:spPr>
          <a:xfrm>
            <a:off x="445947" y="34253055"/>
            <a:ext cx="12894316" cy="13165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36" name="Retângulo de cantos arredondados 289">
            <a:extLst>
              <a:ext uri="{FF2B5EF4-FFF2-40B4-BE49-F238E27FC236}">
                <a16:creationId xmlns:a16="http://schemas.microsoft.com/office/drawing/2014/main" id="{BC53011D-B005-3A1B-A7CC-0AA8AD00597D}"/>
              </a:ext>
            </a:extLst>
          </p:cNvPr>
          <p:cNvSpPr/>
          <p:nvPr/>
        </p:nvSpPr>
        <p:spPr>
          <a:xfrm>
            <a:off x="18269051" y="34192047"/>
            <a:ext cx="13686664" cy="13165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BFF009F-E842-B6D5-9AD6-0B0240B7F4B5}"/>
              </a:ext>
            </a:extLst>
          </p:cNvPr>
          <p:cNvSpPr txBox="1"/>
          <p:nvPr/>
        </p:nvSpPr>
        <p:spPr>
          <a:xfrm>
            <a:off x="18247341" y="13068676"/>
            <a:ext cx="14119291" cy="2416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500" noProof="0" dirty="0">
                <a:latin typeface="Arial" panose="020B0604020202020204" pitchFamily="34" charset="0"/>
                <a:cs typeface="Arial" panose="020B0604020202020204" pitchFamily="34" charset="0"/>
              </a:rPr>
              <a:t>Elencar a metodologia escolhida para o trabalho;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500" noProof="0" dirty="0">
                <a:latin typeface="Arial" panose="020B0604020202020204" pitchFamily="34" charset="0"/>
                <a:cs typeface="Arial" panose="020B0604020202020204" pitchFamily="34" charset="0"/>
              </a:rPr>
              <a:t>Demonstrando o detalhamento metodológico e tipo de pesquisa realizado   </a:t>
            </a:r>
          </a:p>
        </p:txBody>
      </p:sp>
      <p:sp>
        <p:nvSpPr>
          <p:cNvPr id="38" name="Retângulo 4131">
            <a:extLst>
              <a:ext uri="{FF2B5EF4-FFF2-40B4-BE49-F238E27FC236}">
                <a16:creationId xmlns:a16="http://schemas.microsoft.com/office/drawing/2014/main" id="{78A5668A-21DE-1E30-6B3D-E8E8C9CAB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16" y="30325799"/>
            <a:ext cx="30496595" cy="36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Espaço destinado para a apresentação dos resultados encontrados durante a pesquisa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Sugere-se utilização de imagens, tabelas, gráficos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Espaço destinado para a apresentação dos resultados encontrados durante a pesquisa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Sugere-se utilização de imagens, tabelas, gráficos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Espaço destinado para a apresentação dos resultados encontrados durante a pesquisa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Sugere-se utilização de imagens, tabelas, gráficos</a:t>
            </a:r>
            <a:endParaRPr lang="pt-BR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20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